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9" r:id="rId2"/>
    <p:sldId id="262" r:id="rId3"/>
    <p:sldId id="263" r:id="rId4"/>
  </p:sldIdLst>
  <p:sldSz cx="10693400" cy="7562850"/>
  <p:notesSz cx="10693400" cy="756285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1244"/>
    <a:srgbClr val="BF4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71"/>
    <p:restoredTop sz="94645"/>
  </p:normalViewPr>
  <p:slideViewPr>
    <p:cSldViewPr>
      <p:cViewPr varScale="1">
        <p:scale>
          <a:sx n="59" d="100"/>
          <a:sy n="59" d="100"/>
        </p:scale>
        <p:origin x="114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727AF-B20D-7442-9C43-ACC985588248}" type="datetimeFigureOut">
              <a:rPr lang="es-ES" smtClean="0"/>
              <a:t>30/06/2022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E8BF9-E5AF-C148-8D93-3789AE2DD2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38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logisticahumanitaria.org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hyperlink" Target="http://www.logisticahumanitaria.org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logisticahumanitaria.org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28FDDF4-63A0-C547-80C3-C2BA38F31C23}"/>
              </a:ext>
            </a:extLst>
          </p:cNvPr>
          <p:cNvSpPr/>
          <p:nvPr userDrawn="1"/>
        </p:nvSpPr>
        <p:spPr>
          <a:xfrm>
            <a:off x="0" y="12"/>
            <a:ext cx="4938395" cy="7560309"/>
          </a:xfrm>
          <a:custGeom>
            <a:avLst/>
            <a:gdLst/>
            <a:ahLst/>
            <a:cxnLst/>
            <a:rect l="l" t="t" r="r" b="b"/>
            <a:pathLst>
              <a:path w="4938395" h="7560309">
                <a:moveTo>
                  <a:pt x="0" y="7559992"/>
                </a:moveTo>
                <a:lnTo>
                  <a:pt x="4938001" y="7559992"/>
                </a:lnTo>
                <a:lnTo>
                  <a:pt x="4938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61124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ABE732E2-EBD3-7047-8D89-F6AFDB7CE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3168" b="9297"/>
          <a:stretch/>
        </p:blipFill>
        <p:spPr>
          <a:xfrm>
            <a:off x="469900" y="1541684"/>
            <a:ext cx="4468495" cy="6018638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0F6FB973-BE23-EB48-B156-3E93D205C014}"/>
              </a:ext>
            </a:extLst>
          </p:cNvPr>
          <p:cNvSpPr txBox="1"/>
          <p:nvPr userDrawn="1"/>
        </p:nvSpPr>
        <p:spPr>
          <a:xfrm>
            <a:off x="653299" y="6230704"/>
            <a:ext cx="279717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2190">
              <a:lnSpc>
                <a:spcPct val="133300"/>
              </a:lnSpc>
              <a:spcBef>
                <a:spcPts val="100"/>
              </a:spcBef>
            </a:pPr>
            <a:r>
              <a:rPr sz="1000" b="1" u="none" spc="-10" dirty="0">
                <a:solidFill>
                  <a:schemeClr val="bg1"/>
                </a:solidFill>
                <a:latin typeface="Gilroy"/>
                <a:cs typeface="Gilro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info@logisticahumanitaria.org </a:t>
            </a:r>
            <a:r>
              <a:rPr sz="1000" b="1" u="none" spc="-10" dirty="0">
                <a:solidFill>
                  <a:schemeClr val="bg1"/>
                </a:solidFill>
                <a:latin typeface="Gilroy"/>
                <a:cs typeface="Gilroy"/>
              </a:rPr>
              <a:t> </a:t>
            </a:r>
            <a:r>
              <a:rPr sz="1000" b="1" u="none" dirty="0">
                <a:solidFill>
                  <a:schemeClr val="bg1"/>
                </a:solidFill>
                <a:latin typeface="Gilroy"/>
                <a:cs typeface="Gilroy"/>
              </a:rPr>
              <a:t>Tlf: </a:t>
            </a:r>
            <a:r>
              <a:rPr sz="1000" b="1" u="none" spc="-10" dirty="0">
                <a:solidFill>
                  <a:schemeClr val="bg1"/>
                </a:solidFill>
                <a:latin typeface="Gilroy"/>
                <a:cs typeface="Gilroy"/>
              </a:rPr>
              <a:t>(507)</a:t>
            </a:r>
            <a:r>
              <a:rPr sz="1000" b="1" u="none" spc="-5" dirty="0">
                <a:solidFill>
                  <a:schemeClr val="bg1"/>
                </a:solidFill>
                <a:latin typeface="Gilroy"/>
                <a:cs typeface="Gilroy"/>
              </a:rPr>
              <a:t> </a:t>
            </a:r>
            <a:r>
              <a:rPr sz="1000" b="1" u="none" spc="-15" dirty="0">
                <a:solidFill>
                  <a:schemeClr val="bg1"/>
                </a:solidFill>
                <a:latin typeface="Gilroy"/>
                <a:cs typeface="Gilroy"/>
              </a:rPr>
              <a:t>317-0288</a:t>
            </a:r>
            <a:endParaRPr sz="1000" u="none" dirty="0">
              <a:solidFill>
                <a:schemeClr val="bg1"/>
              </a:solidFill>
              <a:latin typeface="Gilroy"/>
              <a:cs typeface="Gilroy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www.logisticahumanitaria.org</a:t>
            </a:r>
            <a:endParaRPr sz="1000" u="none" dirty="0">
              <a:solidFill>
                <a:schemeClr val="bg1"/>
              </a:solidFill>
              <a:latin typeface="Gilroy"/>
              <a:cs typeface="Gilroy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u="none" dirty="0">
                <a:solidFill>
                  <a:schemeClr val="bg1"/>
                </a:solidFill>
                <a:latin typeface="Gilroy"/>
                <a:cs typeface="Gilroy"/>
              </a:rPr>
              <a:t>Hill </a:t>
            </a: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</a:rPr>
              <a:t>Loop </a:t>
            </a:r>
            <a:r>
              <a:rPr sz="1000" u="none" spc="-5" dirty="0">
                <a:solidFill>
                  <a:schemeClr val="bg1"/>
                </a:solidFill>
                <a:latin typeface="Gilroy"/>
                <a:cs typeface="Gilroy"/>
              </a:rPr>
              <a:t>920 Clayton </a:t>
            </a: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</a:rPr>
              <a:t>Panamá, </a:t>
            </a:r>
            <a:r>
              <a:rPr sz="1000" u="none" spc="-20" dirty="0">
                <a:solidFill>
                  <a:schemeClr val="bg1"/>
                </a:solidFill>
                <a:latin typeface="Gilroy"/>
                <a:cs typeface="Gilroy"/>
              </a:rPr>
              <a:t>Rep. </a:t>
            </a:r>
            <a:r>
              <a:rPr sz="1000" u="none" dirty="0">
                <a:solidFill>
                  <a:schemeClr val="bg1"/>
                </a:solidFill>
                <a:latin typeface="Gilroy"/>
                <a:cs typeface="Gilroy"/>
              </a:rPr>
              <a:t>de</a:t>
            </a:r>
            <a:r>
              <a:rPr sz="1000" u="none" spc="30" dirty="0">
                <a:solidFill>
                  <a:schemeClr val="bg1"/>
                </a:solidFill>
                <a:latin typeface="Gilroy"/>
                <a:cs typeface="Gilroy"/>
              </a:rPr>
              <a:t> </a:t>
            </a: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</a:rPr>
              <a:t>Panamá</a:t>
            </a:r>
            <a:endParaRPr sz="1000" u="none" dirty="0">
              <a:solidFill>
                <a:schemeClr val="bg1"/>
              </a:solidFill>
              <a:latin typeface="Gilroy"/>
              <a:cs typeface="Gilroy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E5BC6F3-2FF0-1D49-8AD0-DE242DA39E7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6018" y="616941"/>
            <a:ext cx="2368313" cy="660104"/>
          </a:xfrm>
          <a:prstGeom prst="rect">
            <a:avLst/>
          </a:prstGeom>
        </p:spPr>
      </p:pic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CDFD30AF-6081-4B48-A772-F5B5647950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750" y="1541463"/>
            <a:ext cx="3765550" cy="1231106"/>
          </a:xfrm>
        </p:spPr>
        <p:txBody>
          <a:bodyPr/>
          <a:lstStyle>
            <a:lvl1pPr>
              <a:defRPr sz="4000" b="1" i="0">
                <a:solidFill>
                  <a:schemeClr val="bg1"/>
                </a:solidFill>
                <a:latin typeface="Gilroy Extrabold" pitchFamily="2" charset="77"/>
              </a:defRPr>
            </a:lvl1pPr>
          </a:lstStyle>
          <a:p>
            <a:r>
              <a:rPr lang="es-ES" dirty="0"/>
              <a:t>NOMBRE</a:t>
            </a:r>
          </a:p>
          <a:p>
            <a:r>
              <a:rPr lang="es-ES" dirty="0"/>
              <a:t>KIT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FF5B471-4175-9C4F-AB52-522F10D62B5D}"/>
              </a:ext>
            </a:extLst>
          </p:cNvPr>
          <p:cNvSpPr/>
          <p:nvPr userDrawn="1"/>
        </p:nvSpPr>
        <p:spPr>
          <a:xfrm>
            <a:off x="0" y="12"/>
            <a:ext cx="2556510" cy="7560309"/>
          </a:xfrm>
          <a:custGeom>
            <a:avLst/>
            <a:gdLst/>
            <a:ahLst/>
            <a:cxnLst/>
            <a:rect l="l" t="t" r="r" b="b"/>
            <a:pathLst>
              <a:path w="2556510" h="7560309">
                <a:moveTo>
                  <a:pt x="0" y="7559992"/>
                </a:moveTo>
                <a:lnTo>
                  <a:pt x="2556002" y="7559992"/>
                </a:lnTo>
                <a:lnTo>
                  <a:pt x="2556002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E634ABC1-6440-354D-9434-C0E2A25D982B}"/>
              </a:ext>
            </a:extLst>
          </p:cNvPr>
          <p:cNvSpPr txBox="1"/>
          <p:nvPr userDrawn="1"/>
        </p:nvSpPr>
        <p:spPr>
          <a:xfrm>
            <a:off x="336966" y="6534484"/>
            <a:ext cx="1842637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info@logisticahumanitaria.org </a:t>
            </a: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"/>
              </a:rPr>
              <a:t> </a:t>
            </a:r>
            <a:r>
              <a:rPr sz="1000" b="1" i="0" dirty="0">
                <a:solidFill>
                  <a:srgbClr val="621244"/>
                </a:solidFill>
                <a:latin typeface="Gilroy" pitchFamily="2" charset="77"/>
                <a:cs typeface="Gilroy"/>
              </a:rPr>
              <a:t>Tlf: </a:t>
            </a: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"/>
              </a:rPr>
              <a:t>(507)</a:t>
            </a:r>
            <a:r>
              <a:rPr sz="1000" b="1" i="0" spc="-5" dirty="0">
                <a:solidFill>
                  <a:srgbClr val="621244"/>
                </a:solidFill>
                <a:latin typeface="Gilroy" pitchFamily="2" charset="77"/>
                <a:cs typeface="Gilroy"/>
              </a:rPr>
              <a:t> </a:t>
            </a:r>
            <a:r>
              <a:rPr sz="1000" b="1" i="0" spc="-15" dirty="0">
                <a:solidFill>
                  <a:srgbClr val="621244"/>
                </a:solidFill>
                <a:latin typeface="Gilroy" pitchFamily="2" charset="77"/>
                <a:cs typeface="Gilroy"/>
              </a:rPr>
              <a:t>317-0288</a:t>
            </a:r>
            <a:endParaRPr sz="1000" b="1" i="0" dirty="0">
              <a:solidFill>
                <a:srgbClr val="621244"/>
              </a:solidFill>
              <a:latin typeface="Gilroy" pitchFamily="2" charset="77"/>
              <a:cs typeface="Gilroy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0BC8885-1A84-3C40-85B0-DEB7D2685307}"/>
              </a:ext>
            </a:extLst>
          </p:cNvPr>
          <p:cNvGrpSpPr/>
          <p:nvPr userDrawn="1"/>
        </p:nvGrpSpPr>
        <p:grpSpPr>
          <a:xfrm>
            <a:off x="349684" y="5787969"/>
            <a:ext cx="1702310" cy="475233"/>
            <a:chOff x="349684" y="6234029"/>
            <a:chExt cx="1702310" cy="475233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72B98C73-BACA-E549-B228-59BA348BBB3A}"/>
                </a:ext>
              </a:extLst>
            </p:cNvPr>
            <p:cNvSpPr/>
            <p:nvPr userDrawn="1"/>
          </p:nvSpPr>
          <p:spPr>
            <a:xfrm>
              <a:off x="939690" y="6325516"/>
              <a:ext cx="1112304" cy="3396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95AA1CC3-7E22-8A47-8981-A9BF04CB00AE}"/>
                </a:ext>
              </a:extLst>
            </p:cNvPr>
            <p:cNvSpPr/>
            <p:nvPr userDrawn="1"/>
          </p:nvSpPr>
          <p:spPr>
            <a:xfrm>
              <a:off x="457931" y="6333342"/>
              <a:ext cx="370840" cy="375920"/>
            </a:xfrm>
            <a:custGeom>
              <a:avLst/>
              <a:gdLst/>
              <a:ahLst/>
              <a:cxnLst/>
              <a:rect l="l" t="t" r="r" b="b"/>
              <a:pathLst>
                <a:path w="370840" h="375920">
                  <a:moveTo>
                    <a:pt x="140115" y="64195"/>
                  </a:moveTo>
                  <a:lnTo>
                    <a:pt x="99788" y="77047"/>
                  </a:lnTo>
                  <a:lnTo>
                    <a:pt x="62217" y="105168"/>
                  </a:lnTo>
                  <a:lnTo>
                    <a:pt x="60464" y="106692"/>
                  </a:lnTo>
                  <a:lnTo>
                    <a:pt x="58597" y="108394"/>
                  </a:lnTo>
                  <a:lnTo>
                    <a:pt x="57594" y="109436"/>
                  </a:lnTo>
                  <a:lnTo>
                    <a:pt x="56578" y="110553"/>
                  </a:lnTo>
                  <a:lnTo>
                    <a:pt x="45651" y="122018"/>
                  </a:lnTo>
                  <a:lnTo>
                    <a:pt x="13360" y="170269"/>
                  </a:lnTo>
                  <a:lnTo>
                    <a:pt x="507" y="217751"/>
                  </a:lnTo>
                  <a:lnTo>
                    <a:pt x="0" y="235585"/>
                  </a:lnTo>
                  <a:lnTo>
                    <a:pt x="8580" y="276875"/>
                  </a:lnTo>
                  <a:lnTo>
                    <a:pt x="31012" y="313288"/>
                  </a:lnTo>
                  <a:lnTo>
                    <a:pt x="64768" y="343027"/>
                  </a:lnTo>
                  <a:lnTo>
                    <a:pt x="107319" y="364295"/>
                  </a:lnTo>
                  <a:lnTo>
                    <a:pt x="156139" y="375295"/>
                  </a:lnTo>
                  <a:lnTo>
                    <a:pt x="208699" y="374231"/>
                  </a:lnTo>
                  <a:lnTo>
                    <a:pt x="277204" y="349971"/>
                  </a:lnTo>
                  <a:lnTo>
                    <a:pt x="307805" y="326524"/>
                  </a:lnTo>
                  <a:lnTo>
                    <a:pt x="215963" y="326524"/>
                  </a:lnTo>
                  <a:lnTo>
                    <a:pt x="212328" y="324289"/>
                  </a:lnTo>
                  <a:lnTo>
                    <a:pt x="214803" y="320171"/>
                  </a:lnTo>
                  <a:lnTo>
                    <a:pt x="224078" y="315214"/>
                  </a:lnTo>
                  <a:lnTo>
                    <a:pt x="253212" y="300992"/>
                  </a:lnTo>
                  <a:lnTo>
                    <a:pt x="267331" y="290646"/>
                  </a:lnTo>
                  <a:lnTo>
                    <a:pt x="157355" y="290646"/>
                  </a:lnTo>
                  <a:lnTo>
                    <a:pt x="152246" y="288701"/>
                  </a:lnTo>
                  <a:lnTo>
                    <a:pt x="152487" y="284915"/>
                  </a:lnTo>
                  <a:lnTo>
                    <a:pt x="159346" y="280225"/>
                  </a:lnTo>
                  <a:lnTo>
                    <a:pt x="178956" y="270828"/>
                  </a:lnTo>
                  <a:lnTo>
                    <a:pt x="212080" y="251957"/>
                  </a:lnTo>
                  <a:lnTo>
                    <a:pt x="227270" y="240762"/>
                  </a:lnTo>
                  <a:lnTo>
                    <a:pt x="111531" y="240762"/>
                  </a:lnTo>
                  <a:lnTo>
                    <a:pt x="91541" y="227825"/>
                  </a:lnTo>
                  <a:lnTo>
                    <a:pt x="85172" y="206117"/>
                  </a:lnTo>
                  <a:lnTo>
                    <a:pt x="90249" y="183432"/>
                  </a:lnTo>
                  <a:lnTo>
                    <a:pt x="102989" y="161995"/>
                  </a:lnTo>
                  <a:lnTo>
                    <a:pt x="119608" y="144030"/>
                  </a:lnTo>
                  <a:lnTo>
                    <a:pt x="136773" y="126947"/>
                  </a:lnTo>
                  <a:lnTo>
                    <a:pt x="150761" y="107772"/>
                  </a:lnTo>
                  <a:lnTo>
                    <a:pt x="157206" y="88159"/>
                  </a:lnTo>
                  <a:lnTo>
                    <a:pt x="151739" y="69761"/>
                  </a:lnTo>
                  <a:lnTo>
                    <a:pt x="140115" y="64195"/>
                  </a:lnTo>
                  <a:close/>
                </a:path>
                <a:path w="370840" h="375920">
                  <a:moveTo>
                    <a:pt x="359755" y="216210"/>
                  </a:moveTo>
                  <a:lnTo>
                    <a:pt x="351904" y="223659"/>
                  </a:lnTo>
                  <a:lnTo>
                    <a:pt x="345324" y="233934"/>
                  </a:lnTo>
                  <a:lnTo>
                    <a:pt x="333054" y="250294"/>
                  </a:lnTo>
                  <a:lnTo>
                    <a:pt x="291896" y="291769"/>
                  </a:lnTo>
                  <a:lnTo>
                    <a:pt x="254942" y="315287"/>
                  </a:lnTo>
                  <a:lnTo>
                    <a:pt x="215963" y="326524"/>
                  </a:lnTo>
                  <a:lnTo>
                    <a:pt x="307805" y="326524"/>
                  </a:lnTo>
                  <a:lnTo>
                    <a:pt x="324172" y="313983"/>
                  </a:lnTo>
                  <a:lnTo>
                    <a:pt x="352954" y="276474"/>
                  </a:lnTo>
                  <a:lnTo>
                    <a:pt x="366903" y="247650"/>
                  </a:lnTo>
                  <a:lnTo>
                    <a:pt x="370581" y="228639"/>
                  </a:lnTo>
                  <a:lnTo>
                    <a:pt x="367090" y="218014"/>
                  </a:lnTo>
                  <a:lnTo>
                    <a:pt x="359755" y="216210"/>
                  </a:lnTo>
                  <a:close/>
                </a:path>
                <a:path w="370840" h="375920">
                  <a:moveTo>
                    <a:pt x="349402" y="80111"/>
                  </a:moveTo>
                  <a:lnTo>
                    <a:pt x="342476" y="88589"/>
                  </a:lnTo>
                  <a:lnTo>
                    <a:pt x="337762" y="110106"/>
                  </a:lnTo>
                  <a:lnTo>
                    <a:pt x="329382" y="141648"/>
                  </a:lnTo>
                  <a:lnTo>
                    <a:pt x="311454" y="180200"/>
                  </a:lnTo>
                  <a:lnTo>
                    <a:pt x="271571" y="230404"/>
                  </a:lnTo>
                  <a:lnTo>
                    <a:pt x="229114" y="263139"/>
                  </a:lnTo>
                  <a:lnTo>
                    <a:pt x="191600" y="281807"/>
                  </a:lnTo>
                  <a:lnTo>
                    <a:pt x="157355" y="290646"/>
                  </a:lnTo>
                  <a:lnTo>
                    <a:pt x="267331" y="290646"/>
                  </a:lnTo>
                  <a:lnTo>
                    <a:pt x="304317" y="256453"/>
                  </a:lnTo>
                  <a:lnTo>
                    <a:pt x="329907" y="223558"/>
                  </a:lnTo>
                  <a:lnTo>
                    <a:pt x="352611" y="180511"/>
                  </a:lnTo>
                  <a:lnTo>
                    <a:pt x="366446" y="132732"/>
                  </a:lnTo>
                  <a:lnTo>
                    <a:pt x="366939" y="94318"/>
                  </a:lnTo>
                  <a:lnTo>
                    <a:pt x="349402" y="80111"/>
                  </a:lnTo>
                  <a:close/>
                </a:path>
                <a:path w="370840" h="375920">
                  <a:moveTo>
                    <a:pt x="298853" y="0"/>
                  </a:moveTo>
                  <a:lnTo>
                    <a:pt x="288542" y="182"/>
                  </a:lnTo>
                  <a:lnTo>
                    <a:pt x="280543" y="6821"/>
                  </a:lnTo>
                  <a:lnTo>
                    <a:pt x="278345" y="19532"/>
                  </a:lnTo>
                  <a:lnTo>
                    <a:pt x="279652" y="57480"/>
                  </a:lnTo>
                  <a:lnTo>
                    <a:pt x="274364" y="94554"/>
                  </a:lnTo>
                  <a:lnTo>
                    <a:pt x="243293" y="159689"/>
                  </a:lnTo>
                  <a:lnTo>
                    <a:pt x="216104" y="190069"/>
                  </a:lnTo>
                  <a:lnTo>
                    <a:pt x="184658" y="215811"/>
                  </a:lnTo>
                  <a:lnTo>
                    <a:pt x="137709" y="238491"/>
                  </a:lnTo>
                  <a:lnTo>
                    <a:pt x="111531" y="240762"/>
                  </a:lnTo>
                  <a:lnTo>
                    <a:pt x="227270" y="240762"/>
                  </a:lnTo>
                  <a:lnTo>
                    <a:pt x="284416" y="187083"/>
                  </a:lnTo>
                  <a:lnTo>
                    <a:pt x="304465" y="151865"/>
                  </a:lnTo>
                  <a:lnTo>
                    <a:pt x="318084" y="113207"/>
                  </a:lnTo>
                  <a:lnTo>
                    <a:pt x="322820" y="64195"/>
                  </a:lnTo>
                  <a:lnTo>
                    <a:pt x="322935" y="57480"/>
                  </a:lnTo>
                  <a:lnTo>
                    <a:pt x="319218" y="30876"/>
                  </a:lnTo>
                  <a:lnTo>
                    <a:pt x="307987" y="6654"/>
                  </a:lnTo>
                  <a:lnTo>
                    <a:pt x="298853" y="0"/>
                  </a:lnTo>
                  <a:close/>
                </a:path>
              </a:pathLst>
            </a:custGeom>
            <a:solidFill>
              <a:srgbClr val="6112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4AA9B5D3-B8AA-4748-B353-AFE6A86D29FC}"/>
                </a:ext>
              </a:extLst>
            </p:cNvPr>
            <p:cNvSpPr/>
            <p:nvPr userDrawn="1"/>
          </p:nvSpPr>
          <p:spPr>
            <a:xfrm>
              <a:off x="349684" y="6234029"/>
              <a:ext cx="368935" cy="392430"/>
            </a:xfrm>
            <a:custGeom>
              <a:avLst/>
              <a:gdLst/>
              <a:ahLst/>
              <a:cxnLst/>
              <a:rect l="l" t="t" r="r" b="b"/>
              <a:pathLst>
                <a:path w="368934" h="392429">
                  <a:moveTo>
                    <a:pt x="358530" y="101423"/>
                  </a:moveTo>
                  <a:lnTo>
                    <a:pt x="206091" y="101423"/>
                  </a:lnTo>
                  <a:lnTo>
                    <a:pt x="216462" y="101528"/>
                  </a:lnTo>
                  <a:lnTo>
                    <a:pt x="220069" y="104267"/>
                  </a:lnTo>
                  <a:lnTo>
                    <a:pt x="217630" y="108251"/>
                  </a:lnTo>
                  <a:lnTo>
                    <a:pt x="209863" y="112091"/>
                  </a:lnTo>
                  <a:lnTo>
                    <a:pt x="189999" y="120681"/>
                  </a:lnTo>
                  <a:lnTo>
                    <a:pt x="156900" y="139239"/>
                  </a:lnTo>
                  <a:lnTo>
                    <a:pt x="119016" y="167039"/>
                  </a:lnTo>
                  <a:lnTo>
                    <a:pt x="84793" y="203354"/>
                  </a:lnTo>
                  <a:lnTo>
                    <a:pt x="64744" y="237874"/>
                  </a:lnTo>
                  <a:lnTo>
                    <a:pt x="51125" y="275756"/>
                  </a:lnTo>
                  <a:lnTo>
                    <a:pt x="40118" y="325455"/>
                  </a:lnTo>
                  <a:lnTo>
                    <a:pt x="44028" y="344526"/>
                  </a:lnTo>
                  <a:lnTo>
                    <a:pt x="54656" y="371743"/>
                  </a:lnTo>
                  <a:lnTo>
                    <a:pt x="60426" y="381677"/>
                  </a:lnTo>
                  <a:lnTo>
                    <a:pt x="66832" y="388554"/>
                  </a:lnTo>
                  <a:lnTo>
                    <a:pt x="74119" y="391903"/>
                  </a:lnTo>
                  <a:lnTo>
                    <a:pt x="82532" y="391250"/>
                  </a:lnTo>
                  <a:lnTo>
                    <a:pt x="87367" y="340331"/>
                  </a:lnTo>
                  <a:lnTo>
                    <a:pt x="88238" y="313736"/>
                  </a:lnTo>
                  <a:lnTo>
                    <a:pt x="104008" y="263082"/>
                  </a:lnTo>
                  <a:lnTo>
                    <a:pt x="132001" y="220722"/>
                  </a:lnTo>
                  <a:lnTo>
                    <a:pt x="169032" y="185878"/>
                  </a:lnTo>
                  <a:lnTo>
                    <a:pt x="217718" y="156803"/>
                  </a:lnTo>
                  <a:lnTo>
                    <a:pt x="246345" y="149665"/>
                  </a:lnTo>
                  <a:lnTo>
                    <a:pt x="368447" y="149665"/>
                  </a:lnTo>
                  <a:lnTo>
                    <a:pt x="367876" y="137377"/>
                  </a:lnTo>
                  <a:lnTo>
                    <a:pt x="358530" y="101423"/>
                  </a:lnTo>
                  <a:close/>
                </a:path>
                <a:path w="368934" h="392429">
                  <a:moveTo>
                    <a:pt x="368447" y="149665"/>
                  </a:moveTo>
                  <a:lnTo>
                    <a:pt x="246345" y="149665"/>
                  </a:lnTo>
                  <a:lnTo>
                    <a:pt x="271547" y="156846"/>
                  </a:lnTo>
                  <a:lnTo>
                    <a:pt x="273947" y="158688"/>
                  </a:lnTo>
                  <a:lnTo>
                    <a:pt x="275992" y="160936"/>
                  </a:lnTo>
                  <a:lnTo>
                    <a:pt x="277655" y="163437"/>
                  </a:lnTo>
                  <a:lnTo>
                    <a:pt x="284032" y="184709"/>
                  </a:lnTo>
                  <a:lnTo>
                    <a:pt x="278959" y="206933"/>
                  </a:lnTo>
                  <a:lnTo>
                    <a:pt x="266220" y="227937"/>
                  </a:lnTo>
                  <a:lnTo>
                    <a:pt x="249601" y="245543"/>
                  </a:lnTo>
                  <a:lnTo>
                    <a:pt x="232431" y="262288"/>
                  </a:lnTo>
                  <a:lnTo>
                    <a:pt x="218441" y="281079"/>
                  </a:lnTo>
                  <a:lnTo>
                    <a:pt x="211996" y="300302"/>
                  </a:lnTo>
                  <a:lnTo>
                    <a:pt x="217457" y="318339"/>
                  </a:lnTo>
                  <a:lnTo>
                    <a:pt x="227549" y="324122"/>
                  </a:lnTo>
                  <a:lnTo>
                    <a:pt x="264371" y="313666"/>
                  </a:lnTo>
                  <a:lnTo>
                    <a:pt x="317830" y="273934"/>
                  </a:lnTo>
                  <a:lnTo>
                    <a:pt x="355849" y="219838"/>
                  </a:lnTo>
                  <a:lnTo>
                    <a:pt x="367720" y="176769"/>
                  </a:lnTo>
                  <a:lnTo>
                    <a:pt x="368765" y="156509"/>
                  </a:lnTo>
                  <a:lnTo>
                    <a:pt x="368447" y="149665"/>
                  </a:lnTo>
                  <a:close/>
                </a:path>
                <a:path w="368934" h="392429">
                  <a:moveTo>
                    <a:pt x="337625" y="65252"/>
                  </a:moveTo>
                  <a:lnTo>
                    <a:pt x="152955" y="65252"/>
                  </a:lnTo>
                  <a:lnTo>
                    <a:pt x="155375" y="67708"/>
                  </a:lnTo>
                  <a:lnTo>
                    <a:pt x="152472" y="72064"/>
                  </a:lnTo>
                  <a:lnTo>
                    <a:pt x="143327" y="77497"/>
                  </a:lnTo>
                  <a:lnTo>
                    <a:pt x="119661" y="90268"/>
                  </a:lnTo>
                  <a:lnTo>
                    <a:pt x="93883" y="108885"/>
                  </a:lnTo>
                  <a:lnTo>
                    <a:pt x="40191" y="166524"/>
                  </a:lnTo>
                  <a:lnTo>
                    <a:pt x="17487" y="208711"/>
                  </a:lnTo>
                  <a:lnTo>
                    <a:pt x="3616" y="255657"/>
                  </a:lnTo>
                  <a:lnTo>
                    <a:pt x="3159" y="293180"/>
                  </a:lnTo>
                  <a:lnTo>
                    <a:pt x="20696" y="307100"/>
                  </a:lnTo>
                  <a:lnTo>
                    <a:pt x="27622" y="298791"/>
                  </a:lnTo>
                  <a:lnTo>
                    <a:pt x="32336" y="277703"/>
                  </a:lnTo>
                  <a:lnTo>
                    <a:pt x="40716" y="246789"/>
                  </a:lnTo>
                  <a:lnTo>
                    <a:pt x="58644" y="209005"/>
                  </a:lnTo>
                  <a:lnTo>
                    <a:pt x="99283" y="159406"/>
                  </a:lnTo>
                  <a:lnTo>
                    <a:pt x="143211" y="126639"/>
                  </a:lnTo>
                  <a:lnTo>
                    <a:pt x="181718" y="108160"/>
                  </a:lnTo>
                  <a:lnTo>
                    <a:pt x="206091" y="101423"/>
                  </a:lnTo>
                  <a:lnTo>
                    <a:pt x="358530" y="101423"/>
                  </a:lnTo>
                  <a:lnTo>
                    <a:pt x="357185" y="96248"/>
                  </a:lnTo>
                  <a:lnTo>
                    <a:pt x="337625" y="65252"/>
                  </a:lnTo>
                  <a:close/>
                </a:path>
                <a:path w="368934" h="392429">
                  <a:moveTo>
                    <a:pt x="212398" y="0"/>
                  </a:moveTo>
                  <a:lnTo>
                    <a:pt x="163470" y="7278"/>
                  </a:lnTo>
                  <a:lnTo>
                    <a:pt x="96768" y="38675"/>
                  </a:lnTo>
                  <a:lnTo>
                    <a:pt x="49027" y="77617"/>
                  </a:lnTo>
                  <a:lnTo>
                    <a:pt x="18559" y="115531"/>
                  </a:lnTo>
                  <a:lnTo>
                    <a:pt x="0" y="162474"/>
                  </a:lnTo>
                  <a:lnTo>
                    <a:pt x="3491" y="172885"/>
                  </a:lnTo>
                  <a:lnTo>
                    <a:pt x="10825" y="174654"/>
                  </a:lnTo>
                  <a:lnTo>
                    <a:pt x="18677" y="167362"/>
                  </a:lnTo>
                  <a:lnTo>
                    <a:pt x="25254" y="157287"/>
                  </a:lnTo>
                  <a:lnTo>
                    <a:pt x="37522" y="141247"/>
                  </a:lnTo>
                  <a:lnTo>
                    <a:pt x="78684" y="100598"/>
                  </a:lnTo>
                  <a:lnTo>
                    <a:pt x="115948" y="76725"/>
                  </a:lnTo>
                  <a:lnTo>
                    <a:pt x="152955" y="65252"/>
                  </a:lnTo>
                  <a:lnTo>
                    <a:pt x="337625" y="65252"/>
                  </a:lnTo>
                  <a:lnTo>
                    <a:pt x="333737" y="59090"/>
                  </a:lnTo>
                  <a:lnTo>
                    <a:pt x="300087" y="28760"/>
                  </a:lnTo>
                  <a:lnTo>
                    <a:pt x="258789" y="8112"/>
                  </a:lnTo>
                  <a:lnTo>
                    <a:pt x="212398" y="0"/>
                  </a:lnTo>
                  <a:close/>
                </a:path>
              </a:pathLst>
            </a:custGeom>
            <a:solidFill>
              <a:srgbClr val="BF4C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EE9D3C75-9950-EC45-8EAC-0DB4100F34F3}"/>
              </a:ext>
            </a:extLst>
          </p:cNvPr>
          <p:cNvSpPr txBox="1"/>
          <p:nvPr userDrawn="1"/>
        </p:nvSpPr>
        <p:spPr>
          <a:xfrm>
            <a:off x="336998" y="6908755"/>
            <a:ext cx="1809302" cy="16222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-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www.logisticahumanitaria.org</a:t>
            </a:r>
            <a:endParaRPr sz="1000" b="1" i="0" dirty="0">
              <a:solidFill>
                <a:srgbClr val="621244"/>
              </a:solidFill>
              <a:latin typeface="Gilroy" pitchFamily="2" charset="77"/>
              <a:cs typeface="Gilroy-Medium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E9E168F5-F1EB-5345-9A93-9E68520EB1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5758" y="352425"/>
            <a:ext cx="1790542" cy="830997"/>
          </a:xfrm>
        </p:spPr>
        <p:txBody>
          <a:bodyPr/>
          <a:lstStyle>
            <a:lvl1pPr>
              <a:defRPr sz="2700" b="1" i="0">
                <a:solidFill>
                  <a:srgbClr val="621244"/>
                </a:solidFill>
                <a:latin typeface="Gilroy Extrabold" pitchFamily="2" charset="77"/>
              </a:defRPr>
            </a:lvl1pPr>
          </a:lstStyle>
          <a:p>
            <a:r>
              <a:rPr lang="es-ES" dirty="0"/>
              <a:t>NOMBRE</a:t>
            </a:r>
          </a:p>
          <a:p>
            <a:r>
              <a:rPr lang="es-ES" dirty="0"/>
              <a:t>KIT</a:t>
            </a:r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FCB4EB63-E474-D84E-B81F-C1B076DA4E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84071" y="352425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1" name="Marcador de posición de imagen 19">
            <a:extLst>
              <a:ext uri="{FF2B5EF4-FFF2-40B4-BE49-F238E27FC236}">
                <a16:creationId xmlns:a16="http://schemas.microsoft.com/office/drawing/2014/main" id="{6727A9B8-3803-7241-AFF7-F665461C7D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984071" y="2643337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2" name="Marcador de posición de imagen 19">
            <a:extLst>
              <a:ext uri="{FF2B5EF4-FFF2-40B4-BE49-F238E27FC236}">
                <a16:creationId xmlns:a16="http://schemas.microsoft.com/office/drawing/2014/main" id="{503B5024-B7B9-C944-B4A3-2C72576E54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84071" y="4934249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3" name="Marcador de posición de imagen 19">
            <a:extLst>
              <a:ext uri="{FF2B5EF4-FFF2-40B4-BE49-F238E27FC236}">
                <a16:creationId xmlns:a16="http://schemas.microsoft.com/office/drawing/2014/main" id="{57D1B18C-27B0-8249-9B05-6D19CBDF0E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71488" y="352425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4" name="Marcador de posición de imagen 19">
            <a:extLst>
              <a:ext uri="{FF2B5EF4-FFF2-40B4-BE49-F238E27FC236}">
                <a16:creationId xmlns:a16="http://schemas.microsoft.com/office/drawing/2014/main" id="{7B9F9B68-567D-3540-900B-16F2F227DD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71488" y="2643337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5" name="Marcador de posición de imagen 19">
            <a:extLst>
              <a:ext uri="{FF2B5EF4-FFF2-40B4-BE49-F238E27FC236}">
                <a16:creationId xmlns:a16="http://schemas.microsoft.com/office/drawing/2014/main" id="{2D8CB66C-49C4-AD43-936F-AB4F782FAA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71488" y="4934249"/>
            <a:ext cx="1905000" cy="213673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png"/><Relationship Id="rId7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>
            <a:extLst>
              <a:ext uri="{FF2B5EF4-FFF2-40B4-BE49-F238E27FC236}">
                <a16:creationId xmlns:a16="http://schemas.microsoft.com/office/drawing/2014/main" id="{C4A1683B-A7DC-124E-BEAF-B086D72062F2}"/>
              </a:ext>
            </a:extLst>
          </p:cNvPr>
          <p:cNvSpPr txBox="1">
            <a:spLocks/>
          </p:cNvSpPr>
          <p:nvPr/>
        </p:nvSpPr>
        <p:spPr>
          <a:xfrm>
            <a:off x="5354478" y="276225"/>
            <a:ext cx="24384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ES" sz="2000" b="1" kern="0" dirty="0">
                <a:solidFill>
                  <a:srgbClr val="621244"/>
                </a:solidFill>
                <a:latin typeface="Gilroy Extrabold" pitchFamily="2" charset="77"/>
              </a:rPr>
              <a:t>ESTE </a:t>
            </a:r>
            <a:r>
              <a:rPr lang="es-ES" sz="2000" b="1" kern="0" spc="10" dirty="0">
                <a:solidFill>
                  <a:srgbClr val="621244"/>
                </a:solidFill>
                <a:latin typeface="Gilroy Extrabold" pitchFamily="2" charset="77"/>
              </a:rPr>
              <a:t>KIT</a:t>
            </a:r>
            <a:r>
              <a:rPr lang="es-ES" sz="2000" b="1" kern="0" spc="-15" dirty="0">
                <a:solidFill>
                  <a:srgbClr val="621244"/>
                </a:solidFill>
                <a:latin typeface="Gilroy Extrabold" pitchFamily="2" charset="77"/>
              </a:rPr>
              <a:t> </a:t>
            </a:r>
            <a:r>
              <a:rPr lang="es-ES" sz="2000" b="1" kern="0" spc="10" dirty="0">
                <a:solidFill>
                  <a:srgbClr val="621244"/>
                </a:solidFill>
                <a:latin typeface="Gilroy Extrabold" pitchFamily="2" charset="77"/>
              </a:rPr>
              <a:t>CONTIENE:</a:t>
            </a:r>
            <a:endParaRPr lang="es-ES" sz="2000" b="1" kern="0" dirty="0">
              <a:solidFill>
                <a:srgbClr val="621244"/>
              </a:solidFill>
              <a:latin typeface="Gilroy Extrabold" pitchFamily="2" charset="77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FF40276-3D22-8647-B604-5EF84B0C15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6750" y="1541463"/>
            <a:ext cx="3765550" cy="1231106"/>
          </a:xfrm>
        </p:spPr>
        <p:txBody>
          <a:bodyPr/>
          <a:lstStyle/>
          <a:p>
            <a:r>
              <a:rPr lang="es-ES" dirty="0"/>
              <a:t>IFRC</a:t>
            </a:r>
          </a:p>
          <a:p>
            <a:r>
              <a:rPr lang="es-ES" dirty="0"/>
              <a:t>Watsan Kit 2</a:t>
            </a:r>
          </a:p>
        </p:txBody>
      </p:sp>
      <p:graphicFrame>
        <p:nvGraphicFramePr>
          <p:cNvPr id="13" name="Tabla 13">
            <a:extLst>
              <a:ext uri="{FF2B5EF4-FFF2-40B4-BE49-F238E27FC236}">
                <a16:creationId xmlns:a16="http://schemas.microsoft.com/office/drawing/2014/main" id="{60F04623-06F8-5451-1EF2-62CD9AC16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496870"/>
              </p:ext>
            </p:extLst>
          </p:nvPr>
        </p:nvGraphicFramePr>
        <p:xfrm>
          <a:off x="5057457" y="733425"/>
          <a:ext cx="5470843" cy="6680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9641">
                  <a:extLst>
                    <a:ext uri="{9D8B030D-6E8A-4147-A177-3AD203B41FA5}">
                      <a16:colId xmlns:a16="http://schemas.microsoft.com/office/drawing/2014/main" val="2122398482"/>
                    </a:ext>
                  </a:extLst>
                </a:gridCol>
                <a:gridCol w="4061202">
                  <a:extLst>
                    <a:ext uri="{9D8B030D-6E8A-4147-A177-3AD203B41FA5}">
                      <a16:colId xmlns:a16="http://schemas.microsoft.com/office/drawing/2014/main" val="1861246779"/>
                    </a:ext>
                  </a:extLst>
                </a:gridCol>
              </a:tblGrid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400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BUCKET, plastic, 14L with clip cover and 50mm outlet 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272859"/>
                  </a:ext>
                </a:extLst>
              </a:tr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400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JERRYCAN, collapsible, 10L, food grade LDPE, screw cap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767602"/>
                  </a:ext>
                </a:extLst>
              </a:tr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400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JERRYCAN, collapsible, 10L, food grade LDPE, screw cap  as a Water Dispensing Bag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8326570"/>
                  </a:ext>
                </a:extLst>
              </a:tr>
              <a:tr h="470283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400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SOAP, body soap, 100g, piece</a:t>
                      </a:r>
                      <a:endParaRPr lang="es-PA" sz="1600" dirty="0">
                        <a:solidFill>
                          <a:srgbClr val="621244"/>
                        </a:solidFill>
                        <a:effectLst/>
                        <a:latin typeface="Gilroy regular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950128"/>
                  </a:ext>
                </a:extLst>
              </a:tr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2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PLASTIC SHEETING, woven, 4x60m, white/white, roll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704265"/>
                  </a:ext>
                </a:extLst>
              </a:tr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1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A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HYGIENE PROMOTION BOX A, </a:t>
                      </a:r>
                      <a:r>
                        <a:rPr lang="es-PA" sz="1600" b="0" i="0" u="none" strike="noStrike" baseline="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promotion</a:t>
                      </a:r>
                      <a:r>
                        <a:rPr lang="es-PA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 </a:t>
                      </a:r>
                      <a:r>
                        <a:rPr lang="es-PA" sz="1600" b="0" i="0" u="none" strike="noStrike" baseline="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items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273765"/>
                  </a:ext>
                </a:extLst>
              </a:tr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4 boxes of 16.000 units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CHLORINE,40mg (</a:t>
                      </a:r>
                      <a:r>
                        <a:rPr lang="en-US" sz="1600" b="0" i="0" u="none" strike="noStrike" baseline="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NaDCC</a:t>
                      </a: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 67mg),for 10L water,1 </a:t>
                      </a:r>
                      <a:r>
                        <a:rPr lang="en-US" sz="1600" b="0" i="0" u="none" strike="noStrike" baseline="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tablet,DGR</a:t>
                      </a: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 if&gt;5KG 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695058"/>
                  </a:ext>
                </a:extLst>
              </a:tr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209 boxes of 240 sachets 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WATER PURIFICATION AGENT, for 10L – 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170345"/>
                  </a:ext>
                </a:extLst>
              </a:tr>
              <a:tr h="347432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2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A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POOL TESTER + </a:t>
                      </a:r>
                      <a:r>
                        <a:rPr lang="es-PA" sz="1600" b="0" i="0" u="none" strike="noStrike" baseline="0" dirty="0" err="1">
                          <a:solidFill>
                            <a:srgbClr val="621244"/>
                          </a:solidFill>
                          <a:latin typeface="Gilroy regular"/>
                        </a:rPr>
                        <a:t>accessories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902725"/>
                  </a:ext>
                </a:extLst>
              </a:tr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500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(pool test) TABLET DPD1 for dosing free chlorine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047293"/>
                  </a:ext>
                </a:extLst>
              </a:tr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500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(pool test) TABLET DPD3 for dosing total chlorine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183828"/>
                  </a:ext>
                </a:extLst>
              </a:tr>
              <a:tr h="586249">
                <a:tc>
                  <a:txBody>
                    <a:bodyPr/>
                    <a:lstStyle/>
                    <a:p>
                      <a:pPr algn="ctr"/>
                      <a:r>
                        <a:rPr lang="es-PA" sz="1600" dirty="0">
                          <a:solidFill>
                            <a:srgbClr val="621244"/>
                          </a:solidFill>
                          <a:latin typeface="Gilroy regular"/>
                        </a:rPr>
                        <a:t>20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SQUATTING PLATES, polypropylene,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baseline="0" dirty="0">
                          <a:solidFill>
                            <a:srgbClr val="621244"/>
                          </a:solidFill>
                          <a:latin typeface="Gilroy regular"/>
                        </a:rPr>
                        <a:t>100cm x 65cm x 100cm</a:t>
                      </a:r>
                      <a:endParaRPr lang="es-PA" sz="16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275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090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AE57F2A7-FD3F-2648-814B-1143E33DAB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5758" y="352425"/>
            <a:ext cx="1942942" cy="1246495"/>
          </a:xfrm>
        </p:spPr>
        <p:txBody>
          <a:bodyPr/>
          <a:lstStyle/>
          <a:p>
            <a:r>
              <a:rPr lang="es-ES" dirty="0"/>
              <a:t>IFRC</a:t>
            </a:r>
          </a:p>
          <a:p>
            <a:r>
              <a:rPr lang="es-ES" dirty="0"/>
              <a:t>Watsan Kit 2</a:t>
            </a:r>
          </a:p>
        </p:txBody>
      </p:sp>
      <p:pic>
        <p:nvPicPr>
          <p:cNvPr id="3" name="Marcador de posición de imagen 2">
            <a:extLst>
              <a:ext uri="{FF2B5EF4-FFF2-40B4-BE49-F238E27FC236}">
                <a16:creationId xmlns:a16="http://schemas.microsoft.com/office/drawing/2014/main" id="{242AEB9A-64C3-9DB1-1ECF-F4C42DF4A29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13231" r="14960"/>
          <a:stretch/>
        </p:blipFill>
        <p:spPr>
          <a:xfrm>
            <a:off x="2728169" y="463296"/>
            <a:ext cx="2254096" cy="1874393"/>
          </a:xfr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B2A747CD-3B17-2FBE-FBEA-494365B8EFD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2680654" y="2643337"/>
            <a:ext cx="2237426" cy="1828959"/>
          </a:xfrm>
          <a:prstGeom prst="rect">
            <a:avLst/>
          </a:prstGeom>
        </p:spPr>
      </p:pic>
      <p:pic>
        <p:nvPicPr>
          <p:cNvPr id="12" name="Marcador de posición de imagen 11">
            <a:extLst>
              <a:ext uri="{FF2B5EF4-FFF2-40B4-BE49-F238E27FC236}">
                <a16:creationId xmlns:a16="http://schemas.microsoft.com/office/drawing/2014/main" id="{3BBFBB71-160A-494E-D26C-7AD4167A6B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/>
          <a:stretch/>
        </p:blipFill>
        <p:spPr>
          <a:xfrm>
            <a:off x="2680654" y="5798911"/>
            <a:ext cx="2498756" cy="407406"/>
          </a:xfrm>
        </p:spPr>
      </p:pic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3BE0620B-E13C-C4E8-5B6C-4FDFB7FE7C9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/>
          <a:stretch/>
        </p:blipFill>
        <p:spPr>
          <a:xfrm>
            <a:off x="6506389" y="463296"/>
            <a:ext cx="2235198" cy="1828799"/>
          </a:xfrm>
        </p:spPr>
      </p:pic>
      <p:pic>
        <p:nvPicPr>
          <p:cNvPr id="10" name="Marcador de posición de imagen 9" descr="Un contenedor de plástico&#10;&#10;Descripción generada automáticamente con confianza media">
            <a:extLst>
              <a:ext uri="{FF2B5EF4-FFF2-40B4-BE49-F238E27FC236}">
                <a16:creationId xmlns:a16="http://schemas.microsoft.com/office/drawing/2014/main" id="{68C340F9-6636-12FD-D175-49503A16DCD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938" y="3106519"/>
            <a:ext cx="2070099" cy="1212849"/>
          </a:xfr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A486E788-2F0D-1F45-A823-F985A123068A}"/>
              </a:ext>
            </a:extLst>
          </p:cNvPr>
          <p:cNvSpPr txBox="1"/>
          <p:nvPr/>
        </p:nvSpPr>
        <p:spPr>
          <a:xfrm>
            <a:off x="8699500" y="352425"/>
            <a:ext cx="1371600" cy="21367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12700" lvl="0">
              <a:spcBef>
                <a:spcPts val="170"/>
              </a:spcBef>
            </a:pPr>
            <a:r>
              <a:rPr lang="es-ES" sz="1000" b="1" dirty="0">
                <a:solidFill>
                  <a:srgbClr val="BF4CA6"/>
                </a:solidFill>
                <a:latin typeface="Gilroy"/>
                <a:cs typeface="Gilroy"/>
              </a:rPr>
              <a:t>400 </a:t>
            </a:r>
            <a:r>
              <a:rPr lang="es-ES" sz="1000" b="1" dirty="0" err="1">
                <a:solidFill>
                  <a:srgbClr val="BF4CA6"/>
                </a:solidFill>
                <a:latin typeface="Gilroy"/>
                <a:cs typeface="Gilroy"/>
              </a:rPr>
              <a:t>units</a:t>
            </a:r>
            <a:endParaRPr lang="es-ES" sz="1000" dirty="0">
              <a:solidFill>
                <a:prstClr val="black"/>
              </a:solidFill>
              <a:latin typeface="Gilroy"/>
              <a:cs typeface="Gilroy"/>
            </a:endParaRPr>
          </a:p>
          <a:p>
            <a:pPr marL="12700" marR="5080" lvl="0">
              <a:lnSpc>
                <a:spcPts val="1200"/>
              </a:lnSpc>
              <a:spcBef>
                <a:spcPts val="320"/>
              </a:spcBef>
            </a:pPr>
            <a:r>
              <a:rPr lang="en-US" sz="1200" spc="-5" dirty="0">
                <a:solidFill>
                  <a:prstClr val="black"/>
                </a:solidFill>
                <a:latin typeface="Gilroy-Medium"/>
                <a:cs typeface="Gilroy-Medium"/>
              </a:rPr>
              <a:t>JERRYCAN, collapsible, 10L, food grade LDPE, screw cap</a:t>
            </a:r>
            <a:endParaRPr lang="es-ES" sz="1000" dirty="0">
              <a:solidFill>
                <a:prstClr val="black"/>
              </a:solidFill>
              <a:latin typeface="Gilroy-Medium"/>
              <a:cs typeface="Gilroy-Medium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311311B-EF82-8646-9B4F-BD7A0A4E5B6D}"/>
              </a:ext>
            </a:extLst>
          </p:cNvPr>
          <p:cNvSpPr txBox="1"/>
          <p:nvPr/>
        </p:nvSpPr>
        <p:spPr>
          <a:xfrm>
            <a:off x="5012083" y="352425"/>
            <a:ext cx="1371600" cy="21367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12700" marR="5080" lvl="0">
              <a:lnSpc>
                <a:spcPct val="111900"/>
              </a:lnSpc>
              <a:spcBef>
                <a:spcPts val="25"/>
              </a:spcBef>
            </a:pPr>
            <a:r>
              <a:rPr lang="es-ES" sz="1000" b="1" dirty="0">
                <a:solidFill>
                  <a:srgbClr val="BF4CA6"/>
                </a:solidFill>
                <a:latin typeface="Gilroy"/>
                <a:cs typeface="Gilroy"/>
              </a:rPr>
              <a:t>400 </a:t>
            </a:r>
            <a:r>
              <a:rPr lang="es-ES" sz="1000" b="1" spc="-5" dirty="0" err="1">
                <a:solidFill>
                  <a:srgbClr val="BF4CA6"/>
                </a:solidFill>
                <a:latin typeface="Gilroy"/>
                <a:cs typeface="Gilroy"/>
              </a:rPr>
              <a:t>units</a:t>
            </a:r>
            <a:r>
              <a:rPr lang="es-ES" sz="1000" b="1" spc="-5" dirty="0">
                <a:solidFill>
                  <a:srgbClr val="BF4CA6"/>
                </a:solidFill>
                <a:latin typeface="Gilroy"/>
                <a:cs typeface="Gilroy"/>
              </a:rPr>
              <a:t> </a:t>
            </a:r>
            <a:br>
              <a:rPr lang="es-ES" sz="1000" b="1" spc="-5" dirty="0">
                <a:solidFill>
                  <a:srgbClr val="BF4CA6"/>
                </a:solidFill>
                <a:latin typeface="Gilroy"/>
                <a:cs typeface="Gilroy"/>
              </a:rPr>
            </a:br>
            <a:r>
              <a:rPr lang="en-US" sz="1200" dirty="0">
                <a:solidFill>
                  <a:prstClr val="black"/>
                </a:solidFill>
                <a:latin typeface="Gilroy-Medium"/>
                <a:cs typeface="Gilroy-Medium"/>
              </a:rPr>
              <a:t>BUCKET, plastic, 14L with clip cover and 50mm outlet</a:t>
            </a:r>
            <a:endParaRPr lang="es-ES" sz="1000" dirty="0">
              <a:solidFill>
                <a:prstClr val="black"/>
              </a:solidFill>
              <a:latin typeface="Gilroy-Medium"/>
              <a:cs typeface="Gilroy-Medium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BB47594-3F84-6041-B27B-4AA9EA2AAD1E}"/>
              </a:ext>
            </a:extLst>
          </p:cNvPr>
          <p:cNvSpPr txBox="1"/>
          <p:nvPr/>
        </p:nvSpPr>
        <p:spPr>
          <a:xfrm>
            <a:off x="8699500" y="2544807"/>
            <a:ext cx="1371600" cy="21367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12700" lvl="0">
              <a:spcBef>
                <a:spcPts val="170"/>
              </a:spcBef>
            </a:pPr>
            <a:r>
              <a:rPr lang="es-ES" sz="1000" b="1" dirty="0">
                <a:solidFill>
                  <a:srgbClr val="BF4CA6"/>
                </a:solidFill>
                <a:latin typeface="Gilroy"/>
                <a:cs typeface="Gilroy"/>
              </a:rPr>
              <a:t>400 </a:t>
            </a:r>
            <a:r>
              <a:rPr lang="es-ES" sz="1000" b="1" dirty="0" err="1">
                <a:solidFill>
                  <a:srgbClr val="BF4CA6"/>
                </a:solidFill>
                <a:latin typeface="Gilroy"/>
                <a:cs typeface="Gilroy"/>
              </a:rPr>
              <a:t>units</a:t>
            </a:r>
            <a:endParaRPr lang="es-ES" sz="1000" dirty="0">
              <a:solidFill>
                <a:prstClr val="black"/>
              </a:solidFill>
              <a:latin typeface="Gilroy"/>
              <a:cs typeface="Gilroy"/>
            </a:endParaRPr>
          </a:p>
          <a:p>
            <a:pPr marL="12700" marR="5080" lvl="0">
              <a:lnSpc>
                <a:spcPts val="1200"/>
              </a:lnSpc>
              <a:spcBef>
                <a:spcPts val="320"/>
              </a:spcBef>
            </a:pPr>
            <a:r>
              <a:rPr lang="en-US" sz="1200" spc="-15" dirty="0">
                <a:solidFill>
                  <a:prstClr val="black"/>
                </a:solidFill>
                <a:latin typeface="Gilroy-Medium"/>
                <a:cs typeface="Gilroy-Medium"/>
              </a:rPr>
              <a:t>SOAP, body soap, 100g, piece Exp - 2027</a:t>
            </a:r>
            <a:endParaRPr lang="es-ES" sz="1000" dirty="0">
              <a:solidFill>
                <a:prstClr val="black"/>
              </a:solidFill>
              <a:latin typeface="Gilroy-Medium"/>
              <a:cs typeface="Gilroy-Medium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C235C0C-9D2F-8440-A229-FF6D9B2AB347}"/>
              </a:ext>
            </a:extLst>
          </p:cNvPr>
          <p:cNvSpPr txBox="1"/>
          <p:nvPr/>
        </p:nvSpPr>
        <p:spPr>
          <a:xfrm>
            <a:off x="5012083" y="2644579"/>
            <a:ext cx="1371600" cy="21367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12700" lvl="0">
              <a:spcBef>
                <a:spcPts val="170"/>
              </a:spcBef>
            </a:pPr>
            <a:r>
              <a:rPr lang="es-ES" sz="1000" b="1" spc="-5" dirty="0">
                <a:solidFill>
                  <a:srgbClr val="BF4CA6"/>
                </a:solidFill>
                <a:latin typeface="Gilroy"/>
                <a:cs typeface="Gilroy"/>
              </a:rPr>
              <a:t>400 </a:t>
            </a:r>
            <a:r>
              <a:rPr lang="es-ES" sz="1000" b="1" spc="-5" dirty="0" err="1">
                <a:solidFill>
                  <a:srgbClr val="BF4CA6"/>
                </a:solidFill>
                <a:latin typeface="Gilroy"/>
                <a:cs typeface="Gilroy"/>
              </a:rPr>
              <a:t>units</a:t>
            </a:r>
            <a:endParaRPr lang="es-ES" sz="1000" dirty="0">
              <a:solidFill>
                <a:prstClr val="black"/>
              </a:solidFill>
              <a:latin typeface="Gilroy"/>
              <a:cs typeface="Gilroy"/>
            </a:endParaRPr>
          </a:p>
          <a:p>
            <a:pPr marL="12700" marR="5080" lvl="0">
              <a:lnSpc>
                <a:spcPts val="1200"/>
              </a:lnSpc>
              <a:spcBef>
                <a:spcPts val="320"/>
              </a:spcBef>
            </a:pPr>
            <a:r>
              <a:rPr lang="en-US" sz="1200" dirty="0">
                <a:solidFill>
                  <a:prstClr val="black"/>
                </a:solidFill>
                <a:latin typeface="Gilroy-Medium"/>
                <a:cs typeface="Gilroy-Medium"/>
              </a:rPr>
              <a:t>JERRYCAN, collapsible, 10L, food grade LDPE, screw cap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9B37069-4BE9-8E4A-9A9D-084E290AEE5A}"/>
              </a:ext>
            </a:extLst>
          </p:cNvPr>
          <p:cNvSpPr txBox="1"/>
          <p:nvPr/>
        </p:nvSpPr>
        <p:spPr>
          <a:xfrm>
            <a:off x="8760913" y="4817952"/>
            <a:ext cx="1371600" cy="21367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12700" lvl="0">
              <a:spcBef>
                <a:spcPts val="170"/>
              </a:spcBef>
            </a:pPr>
            <a:r>
              <a:rPr lang="es-ES" sz="1000" b="1" dirty="0">
                <a:solidFill>
                  <a:srgbClr val="BF4CA6"/>
                </a:solidFill>
                <a:latin typeface="Gilroy"/>
                <a:cs typeface="Gilroy"/>
              </a:rPr>
              <a:t>1</a:t>
            </a:r>
            <a:r>
              <a:rPr lang="es-ES" sz="1000" b="1" spc="-5" dirty="0">
                <a:solidFill>
                  <a:srgbClr val="BF4CA6"/>
                </a:solidFill>
                <a:latin typeface="Gilroy"/>
                <a:cs typeface="Gilroy"/>
              </a:rPr>
              <a:t> </a:t>
            </a:r>
            <a:r>
              <a:rPr lang="es-ES" sz="1000" b="1" spc="-5" dirty="0" err="1">
                <a:solidFill>
                  <a:srgbClr val="BF4CA6"/>
                </a:solidFill>
                <a:latin typeface="Gilroy"/>
                <a:cs typeface="Gilroy"/>
              </a:rPr>
              <a:t>unit</a:t>
            </a:r>
            <a:endParaRPr lang="es-ES" sz="1000" dirty="0">
              <a:solidFill>
                <a:prstClr val="black"/>
              </a:solidFill>
              <a:latin typeface="Gilroy"/>
              <a:cs typeface="Gilroy"/>
            </a:endParaRPr>
          </a:p>
          <a:p>
            <a:pPr marL="12700" marR="5080" lvl="0">
              <a:lnSpc>
                <a:spcPts val="1200"/>
              </a:lnSpc>
              <a:spcBef>
                <a:spcPts val="320"/>
              </a:spcBef>
            </a:pPr>
            <a:r>
              <a:rPr lang="es-ES" sz="1200" spc="-10" dirty="0">
                <a:solidFill>
                  <a:prstClr val="black"/>
                </a:solidFill>
                <a:latin typeface="Gilroy-Medium"/>
                <a:cs typeface="Gilroy-Medium"/>
              </a:rPr>
              <a:t>HYGIENE PROMOTION BOX A, </a:t>
            </a:r>
            <a:r>
              <a:rPr lang="es-ES" sz="1200" spc="-10" dirty="0" err="1">
                <a:solidFill>
                  <a:prstClr val="black"/>
                </a:solidFill>
                <a:latin typeface="Gilroy-Medium"/>
                <a:cs typeface="Gilroy-Medium"/>
              </a:rPr>
              <a:t>promotion</a:t>
            </a:r>
            <a:r>
              <a:rPr lang="es-ES" sz="1200" spc="-10" dirty="0">
                <a:solidFill>
                  <a:prstClr val="black"/>
                </a:solidFill>
                <a:latin typeface="Gilroy-Medium"/>
                <a:cs typeface="Gilroy-Medium"/>
              </a:rPr>
              <a:t> </a:t>
            </a:r>
            <a:r>
              <a:rPr lang="es-ES" sz="1200" spc="-10" dirty="0" err="1">
                <a:solidFill>
                  <a:prstClr val="black"/>
                </a:solidFill>
                <a:latin typeface="Gilroy-Medium"/>
                <a:cs typeface="Gilroy-Medium"/>
              </a:rPr>
              <a:t>items</a:t>
            </a:r>
            <a:endParaRPr lang="es-ES" sz="1000" dirty="0">
              <a:solidFill>
                <a:prstClr val="black"/>
              </a:solidFill>
              <a:latin typeface="Gilroy-Medium"/>
              <a:cs typeface="Gilroy-Medium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B70A5E83-73B7-7448-B3B2-35A912E08C4E}"/>
              </a:ext>
            </a:extLst>
          </p:cNvPr>
          <p:cNvSpPr txBox="1"/>
          <p:nvPr/>
        </p:nvSpPr>
        <p:spPr>
          <a:xfrm>
            <a:off x="5012083" y="4934249"/>
            <a:ext cx="1371600" cy="21367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12700" marR="5080" lvl="0">
              <a:lnSpc>
                <a:spcPct val="111900"/>
              </a:lnSpc>
              <a:spcBef>
                <a:spcPts val="25"/>
              </a:spcBef>
            </a:pPr>
            <a:r>
              <a:rPr lang="es-ES" sz="1000" b="1" dirty="0">
                <a:solidFill>
                  <a:srgbClr val="BF4CA6"/>
                </a:solidFill>
                <a:latin typeface="Gilroy"/>
                <a:cs typeface="Gilroy"/>
              </a:rPr>
              <a:t>2 </a:t>
            </a:r>
            <a:r>
              <a:rPr lang="es-ES" sz="1000" b="1" spc="-5" dirty="0" err="1">
                <a:solidFill>
                  <a:srgbClr val="BF4CA6"/>
                </a:solidFill>
                <a:latin typeface="Gilroy"/>
                <a:cs typeface="Gilroy"/>
              </a:rPr>
              <a:t>units</a:t>
            </a:r>
            <a:r>
              <a:rPr lang="es-ES" sz="1000" b="1" spc="-5" dirty="0">
                <a:solidFill>
                  <a:srgbClr val="BF4CA6"/>
                </a:solidFill>
                <a:latin typeface="Gilroy"/>
                <a:cs typeface="Gilroy"/>
              </a:rPr>
              <a:t> </a:t>
            </a:r>
            <a:r>
              <a:rPr lang="es-ES" sz="1000" b="1" spc="-5" dirty="0">
                <a:solidFill>
                  <a:prstClr val="black"/>
                </a:solidFill>
                <a:latin typeface="Gilroy"/>
                <a:cs typeface="Gilroy"/>
              </a:rPr>
              <a:t> </a:t>
            </a:r>
          </a:p>
          <a:p>
            <a:pPr marL="12700" marR="5080" lvl="0">
              <a:lnSpc>
                <a:spcPct val="111900"/>
              </a:lnSpc>
              <a:spcBef>
                <a:spcPts val="25"/>
              </a:spcBef>
            </a:pPr>
            <a:r>
              <a:rPr lang="en-US" sz="1200" spc="-5" dirty="0">
                <a:solidFill>
                  <a:prstClr val="black"/>
                </a:solidFill>
                <a:latin typeface="Gilroy-Medium"/>
                <a:cs typeface="Gilroy-Medium"/>
              </a:rPr>
              <a:t>PLASTIC SHEETING, woven, 4x60m, white/white, roll</a:t>
            </a:r>
            <a:endParaRPr lang="es-ES" sz="1000" dirty="0">
              <a:solidFill>
                <a:prstClr val="black"/>
              </a:solidFill>
              <a:latin typeface="Gilroy-Medium"/>
              <a:cs typeface="Gilroy-Medium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30AA8E69-F165-439F-0176-8038952451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0955" y="5945479"/>
            <a:ext cx="1898545" cy="141402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0FEF097-9F0F-8596-E9E6-1D351AF258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5273" y="4501005"/>
            <a:ext cx="1891998" cy="141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28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731A64C-75A7-842C-F8F7-120BE64730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5758" y="352425"/>
            <a:ext cx="1905000" cy="830997"/>
          </a:xfrm>
        </p:spPr>
        <p:txBody>
          <a:bodyPr/>
          <a:lstStyle/>
          <a:p>
            <a:r>
              <a:rPr lang="es-PA" dirty="0"/>
              <a:t>IFRC </a:t>
            </a:r>
          </a:p>
          <a:p>
            <a:r>
              <a:rPr lang="es-PA" dirty="0"/>
              <a:t>Watsan Kit 2</a:t>
            </a:r>
          </a:p>
        </p:txBody>
      </p: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202AA41E-00AE-EC67-C00E-49734B80C22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6010" r="6010"/>
          <a:stretch/>
        </p:blipFill>
        <p:spPr>
          <a:xfrm>
            <a:off x="2984071" y="0"/>
            <a:ext cx="1905000" cy="2136730"/>
          </a:xfrm>
        </p:spPr>
      </p:pic>
      <p:pic>
        <p:nvPicPr>
          <p:cNvPr id="20" name="Marcador de posición de imagen 19">
            <a:extLst>
              <a:ext uri="{FF2B5EF4-FFF2-40B4-BE49-F238E27FC236}">
                <a16:creationId xmlns:a16="http://schemas.microsoft.com/office/drawing/2014/main" id="{37AE966F-7EB6-6327-5A31-0634D1A7C9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l="5621" r="5621"/>
          <a:stretch/>
        </p:blipFill>
        <p:spPr>
          <a:xfrm>
            <a:off x="2984071" y="2467124"/>
            <a:ext cx="1905000" cy="2136730"/>
          </a:xfrm>
        </p:spPr>
      </p:pic>
      <p:pic>
        <p:nvPicPr>
          <p:cNvPr id="30" name="Marcador de posición de imagen 29">
            <a:extLst>
              <a:ext uri="{FF2B5EF4-FFF2-40B4-BE49-F238E27FC236}">
                <a16:creationId xmlns:a16="http://schemas.microsoft.com/office/drawing/2014/main" id="{16FC43FD-C288-CA94-B0F5-C2BA520524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/>
          <a:srcRect l="5534" r="5534"/>
          <a:stretch/>
        </p:blipFill>
        <p:spPr>
          <a:xfrm>
            <a:off x="3053659" y="4859064"/>
            <a:ext cx="1905000" cy="2136730"/>
          </a:xfrm>
        </p:spPr>
      </p:pic>
      <p:pic>
        <p:nvPicPr>
          <p:cNvPr id="16" name="Marcador de posición de imagen 15">
            <a:extLst>
              <a:ext uri="{FF2B5EF4-FFF2-40B4-BE49-F238E27FC236}">
                <a16:creationId xmlns:a16="http://schemas.microsoft.com/office/drawing/2014/main" id="{E50B8517-9DEB-22AB-3245-9732833B98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/>
          <a:stretch/>
        </p:blipFill>
        <p:spPr>
          <a:xfrm>
            <a:off x="6989598" y="67956"/>
            <a:ext cx="1484768" cy="2399168"/>
          </a:xfrm>
        </p:spPr>
      </p:pic>
      <p:pic>
        <p:nvPicPr>
          <p:cNvPr id="26" name="Marcador de posición de imagen 25">
            <a:extLst>
              <a:ext uri="{FF2B5EF4-FFF2-40B4-BE49-F238E27FC236}">
                <a16:creationId xmlns:a16="http://schemas.microsoft.com/office/drawing/2014/main" id="{BDC7AF9F-B79D-CE8E-B82E-8359690FFAB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/>
          <a:stretch/>
        </p:blipFill>
        <p:spPr>
          <a:xfrm>
            <a:off x="6552319" y="2459896"/>
            <a:ext cx="2426329" cy="2399168"/>
          </a:xfr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1DF0DD0-53F2-4A6E-0E8F-90701E87FA25}"/>
              </a:ext>
            </a:extLst>
          </p:cNvPr>
          <p:cNvSpPr txBox="1"/>
          <p:nvPr/>
        </p:nvSpPr>
        <p:spPr>
          <a:xfrm>
            <a:off x="4889071" y="642889"/>
            <a:ext cx="1680295" cy="108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BF4CA6"/>
                </a:solidFill>
                <a:effectLst/>
                <a:uLnTx/>
                <a:uFillTx/>
                <a:latin typeface="Gilroy"/>
                <a:ea typeface="+mn-ea"/>
                <a:cs typeface="Gilroy"/>
              </a:rPr>
              <a:t>4 boxes of 16.000 </a:t>
            </a:r>
            <a:r>
              <a:rPr kumimoji="0" lang="es-E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BF4CA6"/>
                </a:solidFill>
                <a:effectLst/>
                <a:uLnTx/>
                <a:uFillTx/>
                <a:latin typeface="Gilroy"/>
                <a:ea typeface="+mn-ea"/>
                <a:cs typeface="Gilroy"/>
              </a:rPr>
              <a:t>units</a:t>
            </a: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BF4CA6"/>
              </a:solidFill>
              <a:effectLst/>
              <a:uLnTx/>
              <a:uFillTx/>
              <a:latin typeface="Gilroy"/>
              <a:ea typeface="+mn-ea"/>
              <a:cs typeface="Gilroy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CHLORINE,40mg (NaDCC 67mg),for 10L water,1 tablet,DGR if&gt;5KG – Exp 2025</a:t>
            </a: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roy-Medium"/>
              <a:ea typeface="+mn-ea"/>
              <a:cs typeface="Gilroy-Medium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6B6E3F0-385F-A795-5D64-EFEB30235BDB}"/>
              </a:ext>
            </a:extLst>
          </p:cNvPr>
          <p:cNvSpPr txBox="1"/>
          <p:nvPr/>
        </p:nvSpPr>
        <p:spPr>
          <a:xfrm>
            <a:off x="8573022" y="642889"/>
            <a:ext cx="1650478" cy="874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BF4CA6"/>
                </a:solidFill>
                <a:effectLst/>
                <a:uLnTx/>
                <a:uFillTx/>
                <a:latin typeface="Gilroy"/>
                <a:ea typeface="+mn-ea"/>
                <a:cs typeface="Gilroy"/>
              </a:rPr>
              <a:t>209 boxes of 240 sachets</a:t>
            </a:r>
          </a:p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WATER PURIFICATION AGENT, for 10L</a:t>
            </a:r>
          </a:p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Exp – </a:t>
            </a:r>
            <a:r>
              <a:rPr kumimoji="0" lang="en-US" sz="12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Dic</a:t>
            </a: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 2023</a:t>
            </a: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roy-Medium"/>
              <a:ea typeface="+mn-ea"/>
              <a:cs typeface="Gilroy-Medium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EF90E6E-4FD5-25F7-DBE6-490BEBEF5A31}"/>
              </a:ext>
            </a:extLst>
          </p:cNvPr>
          <p:cNvSpPr txBox="1"/>
          <p:nvPr/>
        </p:nvSpPr>
        <p:spPr>
          <a:xfrm>
            <a:off x="4926081" y="2995420"/>
            <a:ext cx="1606274" cy="667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BF4CA6"/>
                </a:solidFill>
                <a:effectLst/>
                <a:uLnTx/>
                <a:uFillTx/>
                <a:latin typeface="Gilroy"/>
                <a:ea typeface="+mn-ea"/>
                <a:cs typeface="Gilroy"/>
              </a:rPr>
              <a:t>2 </a:t>
            </a:r>
            <a:r>
              <a:rPr kumimoji="0" lang="es-E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BF4CA6"/>
                </a:solidFill>
                <a:effectLst/>
                <a:uLnTx/>
                <a:uFillTx/>
                <a:latin typeface="Gilroy"/>
                <a:ea typeface="+mn-ea"/>
                <a:cs typeface="Gilroy"/>
              </a:rPr>
              <a:t>units</a:t>
            </a: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BF4CA6"/>
              </a:solidFill>
              <a:effectLst/>
              <a:uLnTx/>
              <a:uFillTx/>
              <a:latin typeface="Gilroy"/>
              <a:ea typeface="+mn-ea"/>
              <a:cs typeface="Gilroy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POOL TESTER + accessories</a:t>
            </a: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roy-Medium"/>
              <a:ea typeface="+mn-ea"/>
              <a:cs typeface="Gilroy-Medium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4E59CCB-C3A1-70F5-3BDF-741EAA2E8904}"/>
              </a:ext>
            </a:extLst>
          </p:cNvPr>
          <p:cNvSpPr txBox="1"/>
          <p:nvPr/>
        </p:nvSpPr>
        <p:spPr>
          <a:xfrm>
            <a:off x="8978648" y="3013863"/>
            <a:ext cx="1295400" cy="108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BF4CA6"/>
                </a:solidFill>
                <a:effectLst/>
                <a:uLnTx/>
                <a:uFillTx/>
                <a:latin typeface="Gilroy"/>
                <a:ea typeface="+mn-ea"/>
                <a:cs typeface="Gilroy"/>
              </a:rPr>
              <a:t>500 </a:t>
            </a:r>
            <a:r>
              <a:rPr lang="es-ES" sz="1000" b="1" dirty="0">
                <a:solidFill>
                  <a:srgbClr val="BF4CA6"/>
                </a:solidFill>
                <a:latin typeface="Gilroy"/>
                <a:cs typeface="Gilroy"/>
              </a:rPr>
              <a:t>Tablets</a:t>
            </a: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BF4CA6"/>
              </a:solidFill>
              <a:effectLst/>
              <a:uLnTx/>
              <a:uFillTx/>
              <a:latin typeface="Gilroy"/>
              <a:ea typeface="+mn-ea"/>
              <a:cs typeface="Gilroy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(pool test) TABLET DPD1 for dosing free chlorine</a:t>
            </a: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roy-Medium"/>
              <a:ea typeface="+mn-ea"/>
              <a:cs typeface="Gilroy-Medium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D39F640-AF64-350C-F08D-A66526B07B9D}"/>
              </a:ext>
            </a:extLst>
          </p:cNvPr>
          <p:cNvSpPr txBox="1"/>
          <p:nvPr/>
        </p:nvSpPr>
        <p:spPr>
          <a:xfrm>
            <a:off x="4898887" y="5697173"/>
            <a:ext cx="1606274" cy="874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dirty="0">
                <a:solidFill>
                  <a:srgbClr val="BF4CA6"/>
                </a:solidFill>
                <a:latin typeface="Gilroy"/>
                <a:cs typeface="Gilroy"/>
              </a:rPr>
              <a:t>500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BF4CA6"/>
                </a:solidFill>
                <a:effectLst/>
                <a:uLnTx/>
                <a:uFillTx/>
                <a:latin typeface="Gilroy"/>
                <a:ea typeface="+mn-ea"/>
                <a:cs typeface="Gilroy"/>
              </a:rPr>
              <a:t> </a:t>
            </a:r>
            <a:r>
              <a:rPr lang="es-ES" sz="1000" b="1" dirty="0">
                <a:solidFill>
                  <a:srgbClr val="BF4CA6"/>
                </a:solidFill>
                <a:latin typeface="Gilroy"/>
                <a:cs typeface="Gilroy"/>
              </a:rPr>
              <a:t> </a:t>
            </a:r>
            <a:r>
              <a:rPr lang="es-ES" sz="1000" b="1" dirty="0" err="1">
                <a:solidFill>
                  <a:srgbClr val="BF4CA6"/>
                </a:solidFill>
                <a:latin typeface="Gilroy"/>
                <a:cs typeface="Gilroy"/>
              </a:rPr>
              <a:t>Tablats</a:t>
            </a:r>
            <a:r>
              <a:rPr lang="es-ES" sz="1000" b="1" dirty="0">
                <a:solidFill>
                  <a:srgbClr val="BF4CA6"/>
                </a:solidFill>
                <a:latin typeface="Gilroy"/>
                <a:cs typeface="Gilroy"/>
              </a:rPr>
              <a:t> </a:t>
            </a: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BF4CA6"/>
              </a:solidFill>
              <a:effectLst/>
              <a:uLnTx/>
              <a:uFillTx/>
              <a:latin typeface="Gilroy"/>
              <a:ea typeface="+mn-ea"/>
              <a:cs typeface="Gilroy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(pool test) TABLET DPD3 for dosing total chlorine</a:t>
            </a: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roy-Medium"/>
              <a:ea typeface="+mn-ea"/>
              <a:cs typeface="Gilroy-Medium"/>
            </a:endParaRPr>
          </a:p>
        </p:txBody>
      </p:sp>
      <p:pic>
        <p:nvPicPr>
          <p:cNvPr id="34" name="Imagen 33" descr="Imagen que contiene interior, pequeño, café, acero inoxidable&#10;&#10;Descripción generada automáticamente">
            <a:extLst>
              <a:ext uri="{FF2B5EF4-FFF2-40B4-BE49-F238E27FC236}">
                <a16:creationId xmlns:a16="http://schemas.microsoft.com/office/drawing/2014/main" id="{5BA756C1-EF1A-FCA9-055E-54FA7D6DF28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b="6369"/>
          <a:stretch/>
        </p:blipFill>
        <p:spPr>
          <a:xfrm>
            <a:off x="7067649" y="4859064"/>
            <a:ext cx="1606274" cy="2060897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98FA3EE3-49AA-2CC0-D6D0-AD5AB5763E6D}"/>
              </a:ext>
            </a:extLst>
          </p:cNvPr>
          <p:cNvSpPr txBox="1"/>
          <p:nvPr/>
        </p:nvSpPr>
        <p:spPr>
          <a:xfrm>
            <a:off x="8861311" y="5702957"/>
            <a:ext cx="1530074" cy="108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BF4CA6"/>
                </a:solidFill>
                <a:effectLst/>
                <a:uLnTx/>
                <a:uFillTx/>
                <a:latin typeface="Gilroy"/>
                <a:ea typeface="+mn-ea"/>
                <a:cs typeface="Gilroy"/>
              </a:rPr>
              <a:t>20 </a:t>
            </a:r>
            <a:r>
              <a:rPr kumimoji="0" lang="es-E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BF4CA6"/>
                </a:solidFill>
                <a:effectLst/>
                <a:uLnTx/>
                <a:uFillTx/>
                <a:latin typeface="Gilroy"/>
                <a:ea typeface="+mn-ea"/>
                <a:cs typeface="Gilroy"/>
              </a:rPr>
              <a:t>units</a:t>
            </a: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BF4CA6"/>
              </a:solidFill>
              <a:effectLst/>
              <a:uLnTx/>
              <a:uFillTx/>
              <a:latin typeface="Gilroy"/>
              <a:ea typeface="+mn-ea"/>
              <a:cs typeface="Gilroy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SQUATTING PLATES, polypropylene, </a:t>
            </a:r>
          </a:p>
          <a:p>
            <a:pPr marL="12700" marR="5080" lvl="0" indent="0" algn="l" defTabSz="914400" rtl="0" eaLnBrk="1" fontAlgn="auto" latinLnBrk="0" hangingPunct="1">
              <a:lnSpc>
                <a:spcPct val="1119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roy-Medium"/>
                <a:ea typeface="+mn-ea"/>
                <a:cs typeface="Gilroy-Medium"/>
              </a:rPr>
              <a:t>100cm x 65cm x 100cm</a:t>
            </a:r>
          </a:p>
        </p:txBody>
      </p:sp>
    </p:spTree>
    <p:extLst>
      <p:ext uri="{BB962C8B-B14F-4D97-AF65-F5344CB8AC3E}">
        <p14:creationId xmlns:p14="http://schemas.microsoft.com/office/powerpoint/2010/main" val="3375949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333</Words>
  <Application>Microsoft Office PowerPoint</Application>
  <PresentationFormat>Personalizado</PresentationFormat>
  <Paragraphs>57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Calibri</vt:lpstr>
      <vt:lpstr>Gilroy</vt:lpstr>
      <vt:lpstr>Gilroy Extrabold</vt:lpstr>
      <vt:lpstr>Gilroy regular</vt:lpstr>
      <vt:lpstr>Gilroy-Medium</vt:lpstr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 KIT CONTIENE:</dc:title>
  <dc:creator>Lenovo</dc:creator>
  <cp:lastModifiedBy>Carles Gisbert</cp:lastModifiedBy>
  <cp:revision>16</cp:revision>
  <dcterms:created xsi:type="dcterms:W3CDTF">2022-01-25T15:33:39Z</dcterms:created>
  <dcterms:modified xsi:type="dcterms:W3CDTF">2022-06-30T22:06:11Z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2022-01-24T00:00:00Z</vt:filetime>
  </property>
  <property fmtid="{D5CDD505-2E9C-101B-9397-08002B2CF9AE}" pid="3" name="Creator">
    <vt:lpwstr>Adobe InDesign CC 13.1 (Macintosh)</vt:lpwstr>
  </property>
  <property fmtid="{D5CDD505-2E9C-101B-9397-08002B2CF9AE}" pid="4" name="LastSaved">
    <vt:filetime>2022-01-25T00:00:00Z</vt:filetime>
  </property>
</Properties>
</file>